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18"/>
  </p:notesMasterIdLst>
  <p:sldIdLst>
    <p:sldId id="256" r:id="rId2"/>
    <p:sldId id="258" r:id="rId3"/>
    <p:sldId id="261" r:id="rId4"/>
    <p:sldId id="259" r:id="rId5"/>
    <p:sldId id="260" r:id="rId6"/>
    <p:sldId id="263" r:id="rId7"/>
    <p:sldId id="262" r:id="rId8"/>
    <p:sldId id="265" r:id="rId9"/>
    <p:sldId id="266" r:id="rId10"/>
    <p:sldId id="264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us Schmitz" initials="M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6"/>
    <a:srgbClr val="777877"/>
    <a:srgbClr val="DCDFDE"/>
    <a:srgbClr val="CB3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94647" autoAdjust="0"/>
  </p:normalViewPr>
  <p:slideViewPr>
    <p:cSldViewPr snapToGrid="0" snapToObjects="1"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5669-C0E1-442F-8664-54B946278C86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C449-599E-462C-B839-82710B5B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-Areo_ConceptImage_100dpi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7556" cy="3459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35" y="5859342"/>
            <a:ext cx="2180869" cy="9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ETH Packet Filtering part1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B-Areo_ConceptImage_100dpi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161" cy="107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72" y="6333671"/>
            <a:ext cx="1096488" cy="5025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470942" y="839060"/>
            <a:ext cx="6673058" cy="0"/>
          </a:xfrm>
          <a:prstGeom prst="line">
            <a:avLst/>
          </a:prstGeom>
          <a:ln>
            <a:solidFill>
              <a:srgbClr val="DCDFD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8560" cy="4525963"/>
          </a:xfrm>
        </p:spPr>
        <p:txBody>
          <a:bodyPr/>
          <a:lstStyle>
            <a:lvl1pPr>
              <a:defRPr lang="en-US" sz="24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1pPr>
            <a:lvl2pPr>
              <a:defRPr lang="en-US" sz="20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2pPr>
            <a:lvl3pPr>
              <a:defRPr lang="en-US" sz="18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08160" y="137318"/>
            <a:ext cx="6278639" cy="803411"/>
          </a:xfrm>
        </p:spPr>
        <p:txBody>
          <a:bodyPr>
            <a:normAutofit/>
          </a:bodyPr>
          <a:lstStyle>
            <a:lvl1pPr algn="l">
              <a:defRPr lang="en-US" sz="2800" b="1" i="0" kern="1200" dirty="0">
                <a:solidFill>
                  <a:srgbClr val="CB392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6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6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B-Areo_ConceptImage_100dpi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161" cy="10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4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BA27-A457-8848-9FA0-D269D0842A34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9C4B-2460-9349-92AE-96F3F1AF6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98202" y="5134801"/>
            <a:ext cx="6343931" cy="3570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>
                <a:solidFill>
                  <a:srgbClr val="CB3920"/>
                </a:solidFill>
              </a:rPr>
              <a:t>Ethernet Packet Filtering - Part1</a:t>
            </a:r>
            <a:endParaRPr lang="en-US" dirty="0">
              <a:solidFill>
                <a:srgbClr val="CB3920"/>
              </a:solidFill>
            </a:endParaRPr>
          </a:p>
          <a:p>
            <a:endParaRPr lang="en-US" sz="1300" dirty="0">
              <a:solidFill>
                <a:srgbClr val="CB392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98202" y="5491899"/>
            <a:ext cx="6343931" cy="662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77877"/>
                </a:solidFill>
              </a:rPr>
              <a:t>Øyvind Holmeide</a:t>
            </a:r>
          </a:p>
          <a:p>
            <a:r>
              <a:rPr lang="en-US" dirty="0" smtClean="0">
                <a:solidFill>
                  <a:srgbClr val="777877"/>
                </a:solidFill>
              </a:rPr>
              <a:t>Jean-Frédéric Gauvin</a:t>
            </a:r>
          </a:p>
          <a:p>
            <a:endParaRPr lang="en-US" dirty="0">
              <a:solidFill>
                <a:srgbClr val="777877"/>
              </a:solidFill>
            </a:endParaRPr>
          </a:p>
        </p:txBody>
      </p:sp>
      <p:pic>
        <p:nvPicPr>
          <p:cNvPr id="11" name="Picture 10" descr="CloudberryAERO_PrimaryConfig_RGB_Transp_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2" y="3669157"/>
            <a:ext cx="5865930" cy="122915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498202" y="6232747"/>
            <a:ext cx="2533830" cy="345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Arial Narrow"/>
                <a:ea typeface="+mn-ea"/>
                <a:cs typeface="Arial Narrow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777877"/>
                </a:solidFill>
              </a:rPr>
              <a:t>05/06/2014</a:t>
            </a:r>
            <a:endParaRPr lang="en-US" sz="1100" dirty="0">
              <a:solidFill>
                <a:srgbClr val="77787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35" y="5859342"/>
            <a:ext cx="2180869" cy="999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8265" y="5673616"/>
            <a:ext cx="1547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74746"/>
                </a:solidFill>
                <a:latin typeface="Arial Narrow"/>
                <a:cs typeface="Arial Narrow"/>
              </a:rPr>
              <a:t>by</a:t>
            </a:r>
            <a:endParaRPr lang="en-US" sz="2000" dirty="0">
              <a:solidFill>
                <a:srgbClr val="474746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366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IP filtering : Multicast filtering</a:t>
            </a:r>
          </a:p>
          <a:p>
            <a:r>
              <a:rPr lang="en-US" dirty="0" smtClean="0"/>
              <a:t>Filtering based on Layer 3 of the OSI model</a:t>
            </a:r>
          </a:p>
          <a:p>
            <a:r>
              <a:rPr lang="en-US" dirty="0" smtClean="0"/>
              <a:t>Extensively used in FTI</a:t>
            </a:r>
          </a:p>
          <a:p>
            <a:r>
              <a:rPr lang="en-US" dirty="0" smtClean="0"/>
              <a:t>Can filter several flow sent from one end node</a:t>
            </a:r>
          </a:p>
          <a:p>
            <a:r>
              <a:rPr lang="en-US" dirty="0" smtClean="0"/>
              <a:t>Static filter </a:t>
            </a:r>
            <a:r>
              <a:rPr lang="en-US" dirty="0" smtClean="0"/>
              <a:t>or </a:t>
            </a:r>
            <a:r>
              <a:rPr lang="en-US" dirty="0" smtClean="0"/>
              <a:t>dynamic filter </a:t>
            </a:r>
            <a:r>
              <a:rPr lang="en-US" dirty="0" smtClean="0"/>
              <a:t>settings</a:t>
            </a:r>
            <a:endParaRPr lang="en-US" dirty="0" smtClean="0"/>
          </a:p>
          <a:p>
            <a:r>
              <a:rPr lang="en-US" dirty="0" smtClean="0"/>
              <a:t>IP multicast IP address range: </a:t>
            </a:r>
            <a:r>
              <a:rPr lang="en-GB" dirty="0" smtClean="0"/>
              <a:t>224.0.0.1 </a:t>
            </a:r>
            <a:r>
              <a:rPr lang="en-GB" dirty="0" smtClean="0"/>
              <a:t>to 239.255.255.255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89300" cy="4686300"/>
          </a:xfrm>
        </p:spPr>
        <p:txBody>
          <a:bodyPr/>
          <a:lstStyle/>
          <a:p>
            <a:r>
              <a:rPr lang="en-US" dirty="0" smtClean="0"/>
              <a:t>Used to </a:t>
            </a:r>
            <a:r>
              <a:rPr lang="en-US" dirty="0" err="1" smtClean="0"/>
              <a:t>segragate</a:t>
            </a:r>
            <a:r>
              <a:rPr lang="en-US" dirty="0" smtClean="0"/>
              <a:t> flow and have multiple destination from a single source.</a:t>
            </a:r>
          </a:p>
          <a:p>
            <a:r>
              <a:rPr lang="en-US" dirty="0" smtClean="0"/>
              <a:t>More flexible than VLAN</a:t>
            </a:r>
          </a:p>
          <a:p>
            <a:r>
              <a:rPr lang="en-US" dirty="0" smtClean="0"/>
              <a:t>Filtering based on Protocol Layer (IP layer)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filtering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409700"/>
            <a:ext cx="49244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2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05300" cy="4525963"/>
          </a:xfrm>
        </p:spPr>
        <p:txBody>
          <a:bodyPr/>
          <a:lstStyle/>
          <a:p>
            <a:r>
              <a:rPr lang="en-US" dirty="0" smtClean="0"/>
              <a:t>The static multicast filter table is configured by the operator </a:t>
            </a:r>
          </a:p>
          <a:p>
            <a:r>
              <a:rPr lang="en-US" dirty="0" smtClean="0"/>
              <a:t>This allows a full overview and a control of the filters used though the network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IP filtering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58" y="1435100"/>
            <a:ext cx="3512841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IGMP:</a:t>
            </a:r>
          </a:p>
          <a:p>
            <a:r>
              <a:rPr lang="en-US" dirty="0"/>
              <a:t>Three versions: v1, v2 and v3 (bulk join support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IGMP packets:</a:t>
            </a:r>
          </a:p>
          <a:p>
            <a:pPr lvl="1"/>
            <a:r>
              <a:rPr lang="en-US" dirty="0"/>
              <a:t>IGMP queries</a:t>
            </a:r>
          </a:p>
          <a:p>
            <a:pPr lvl="1"/>
            <a:r>
              <a:rPr lang="en-US" dirty="0"/>
              <a:t>IGMP membership report (IGMP join)</a:t>
            </a:r>
          </a:p>
          <a:p>
            <a:pPr lvl="1"/>
            <a:r>
              <a:rPr lang="en-US" dirty="0"/>
              <a:t>IGMP </a:t>
            </a:r>
            <a:r>
              <a:rPr lang="en-US" dirty="0" smtClean="0"/>
              <a:t>leave</a:t>
            </a:r>
            <a:endParaRPr lang="en-US" dirty="0"/>
          </a:p>
          <a:p>
            <a:r>
              <a:rPr lang="en-US" dirty="0"/>
              <a:t>snoop the IGMP control packets and set up the corresponding multicast </a:t>
            </a:r>
            <a:r>
              <a:rPr lang="en-US" dirty="0" smtClean="0"/>
              <a:t>filters</a:t>
            </a:r>
            <a:endParaRPr lang="en-US" dirty="0"/>
          </a:p>
          <a:p>
            <a:r>
              <a:rPr lang="en-US" dirty="0" smtClean="0"/>
              <a:t>The switch can </a:t>
            </a:r>
            <a:r>
              <a:rPr lang="en-US" dirty="0"/>
              <a:t>be set as the IGMP </a:t>
            </a:r>
            <a:r>
              <a:rPr lang="en-US" dirty="0" err="1"/>
              <a:t>querier</a:t>
            </a:r>
            <a:r>
              <a:rPr lang="en-US" dirty="0"/>
              <a:t> (IGMP server) if no router is present.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IP filtering - IGMP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8560" cy="4186451"/>
          </a:xfrm>
        </p:spPr>
        <p:txBody>
          <a:bodyPr/>
          <a:lstStyle/>
          <a:p>
            <a:r>
              <a:rPr lang="en-US" dirty="0"/>
              <a:t>Static Multicast:</a:t>
            </a:r>
          </a:p>
          <a:p>
            <a:pPr lvl="1"/>
            <a:r>
              <a:rPr lang="en-US" dirty="0"/>
              <a:t>Deterministic</a:t>
            </a:r>
          </a:p>
          <a:p>
            <a:pPr lvl="1"/>
            <a:r>
              <a:rPr lang="en-US" dirty="0"/>
              <a:t>Configuration on switch level</a:t>
            </a:r>
          </a:p>
          <a:p>
            <a:pPr lvl="1"/>
            <a:r>
              <a:rPr lang="en-US" dirty="0"/>
              <a:t>Require more network </a:t>
            </a:r>
            <a:r>
              <a:rPr lang="en-US" dirty="0" smtClean="0"/>
              <a:t>knowledge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IGMP snooping</a:t>
            </a:r>
          </a:p>
          <a:p>
            <a:pPr lvl="1"/>
            <a:r>
              <a:rPr lang="en-US" dirty="0"/>
              <a:t>Dynamic</a:t>
            </a:r>
          </a:p>
          <a:p>
            <a:pPr lvl="1"/>
            <a:r>
              <a:rPr lang="en-US" dirty="0"/>
              <a:t>Configuration on consumer level (</a:t>
            </a:r>
            <a:r>
              <a:rPr lang="en-US" dirty="0" err="1"/>
              <a:t>typ</a:t>
            </a:r>
            <a:r>
              <a:rPr lang="en-US" dirty="0"/>
              <a:t> recorder/display)</a:t>
            </a:r>
          </a:p>
          <a:p>
            <a:pPr lvl="1"/>
            <a:r>
              <a:rPr lang="en-US" dirty="0"/>
              <a:t>Easy to setup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filtering - Static Vs 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0776" cy="4525963"/>
          </a:xfrm>
        </p:spPr>
        <p:txBody>
          <a:bodyPr/>
          <a:lstStyle/>
          <a:p>
            <a:r>
              <a:rPr lang="en-US" dirty="0" smtClean="0"/>
              <a:t>Filtering on Layer 4 of the IP model</a:t>
            </a:r>
          </a:p>
          <a:p>
            <a:r>
              <a:rPr lang="en-US" dirty="0" smtClean="0"/>
              <a:t>Use to avoid broadcast filtering on the end node</a:t>
            </a:r>
          </a:p>
          <a:p>
            <a:r>
              <a:rPr lang="en-US" dirty="0" smtClean="0"/>
              <a:t>Filtering based on Source or Destination address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Filtering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170406"/>
              </p:ext>
            </p:extLst>
          </p:nvPr>
        </p:nvGraphicFramePr>
        <p:xfrm>
          <a:off x="4367282" y="1600200"/>
          <a:ext cx="4544705" cy="449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Visio" r:id="rId3" imgW="4998765" imgH="4961379" progId="Visio.Drawing.11">
                  <p:embed/>
                </p:oleObj>
              </mc:Choice>
              <mc:Fallback>
                <p:oleObj name="Visio" r:id="rId3" imgW="4998765" imgH="496137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82" y="1600200"/>
                        <a:ext cx="4544705" cy="4496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3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FTI networks are different than telecom networks due to</a:t>
            </a:r>
          </a:p>
          <a:p>
            <a:pPr lvl="1"/>
            <a:r>
              <a:rPr lang="en-US" dirty="0" smtClean="0"/>
              <a:t>Insertion of traffic from an other networks by means of TAP or mirroring</a:t>
            </a:r>
          </a:p>
          <a:p>
            <a:pPr lvl="1"/>
            <a:r>
              <a:rPr lang="en-US" dirty="0" smtClean="0"/>
              <a:t>Simpler architecture</a:t>
            </a:r>
          </a:p>
          <a:p>
            <a:pPr lvl="1"/>
            <a:r>
              <a:rPr lang="en-US" dirty="0" smtClean="0"/>
              <a:t>Broadcast due to software limitation</a:t>
            </a:r>
          </a:p>
          <a:p>
            <a:endParaRPr lang="en-US" dirty="0"/>
          </a:p>
          <a:p>
            <a:r>
              <a:rPr lang="en-US" dirty="0" smtClean="0"/>
              <a:t>FTI has needs for more advanced or different way to handle traffic</a:t>
            </a:r>
          </a:p>
          <a:p>
            <a:r>
              <a:rPr lang="en-US" dirty="0" smtClean="0"/>
              <a:t>FTI has the need for custom Ethernet solution in order to fulfill the monitoring requested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8560" cy="4486701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in FTI networks: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Risk for network bottlenecks due to </a:t>
            </a:r>
            <a:r>
              <a:rPr lang="en-US" dirty="0"/>
              <a:t>high </a:t>
            </a:r>
            <a:r>
              <a:rPr lang="en-US" dirty="0" smtClean="0"/>
              <a:t>network </a:t>
            </a:r>
            <a:r>
              <a:rPr lang="en-US" dirty="0" smtClean="0"/>
              <a:t>load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High multicast load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Undesired traffic reaching an end node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FTI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model – Packet Filtering by Layer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8373" y="1678654"/>
            <a:ext cx="3599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0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OSI </a:t>
            </a:r>
            <a:r>
              <a:rPr lang="en-US" dirty="0" smtClean="0"/>
              <a:t>(International </a:t>
            </a:r>
            <a:r>
              <a:rPr lang="en-US" dirty="0"/>
              <a:t>Organization for </a:t>
            </a:r>
            <a:r>
              <a:rPr lang="en-US" dirty="0" smtClean="0"/>
              <a:t>Standardization) model </a:t>
            </a:r>
            <a:r>
              <a:rPr lang="en-US" dirty="0"/>
              <a:t>groups  communication functions into seven logical </a:t>
            </a:r>
            <a:r>
              <a:rPr lang="en-US" dirty="0" smtClean="0"/>
              <a:t>layers</a:t>
            </a:r>
          </a:p>
          <a:p>
            <a:endParaRPr lang="en-US" dirty="0"/>
          </a:p>
          <a:p>
            <a:r>
              <a:rPr lang="en-US" dirty="0" smtClean="0"/>
              <a:t>Packet Filtering </a:t>
            </a:r>
            <a:r>
              <a:rPr lang="en-US" dirty="0"/>
              <a:t>can be done on any layer above layer </a:t>
            </a:r>
            <a:r>
              <a:rPr lang="en-US" dirty="0" smtClean="0"/>
              <a:t>1 of </a:t>
            </a:r>
            <a:r>
              <a:rPr lang="en-US" dirty="0"/>
              <a:t>the OSI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0878" y="1678654"/>
            <a:ext cx="1956209" cy="518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OSI layers: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2577" y="1678654"/>
            <a:ext cx="1951630" cy="518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Filtering techniques: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4849" y="2199550"/>
            <a:ext cx="1951630" cy="156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payload filtering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5457" y="2201822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7. 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7729" y="2722718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6. Presentation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6353" y="3243614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5. Session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625" y="3764510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4. Transport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0897" y="4285406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3. Network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3169" y="4806302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2. Data link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5441" y="5327198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1. Physical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2561" y="3766782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UDP filtering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4833" y="4287678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 filtering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7105" y="4808574"/>
            <a:ext cx="1951630" cy="518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MAC/VLAN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VLAN stands for Virtual Local Area Network</a:t>
            </a:r>
            <a:endParaRPr lang="en-US" dirty="0"/>
          </a:p>
          <a:p>
            <a:r>
              <a:rPr lang="en-US" dirty="0" smtClean="0"/>
              <a:t>VLAN is used to create logical network separations</a:t>
            </a:r>
          </a:p>
          <a:p>
            <a:r>
              <a:rPr lang="en-US" dirty="0" smtClean="0"/>
              <a:t>Reduce broadcast domains</a:t>
            </a:r>
            <a:endParaRPr lang="en-US" dirty="0"/>
          </a:p>
          <a:p>
            <a:r>
              <a:rPr lang="en-US" dirty="0" smtClean="0"/>
              <a:t>VLANs allow multiple virtual networks one the same network infrastructure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– 802.1q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38560" cy="665328"/>
          </a:xfrm>
        </p:spPr>
        <p:txBody>
          <a:bodyPr/>
          <a:lstStyle/>
          <a:p>
            <a:r>
              <a:rPr lang="en-US" dirty="0" smtClean="0"/>
              <a:t>Network without VLANs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– 802.1q protocol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3" y="1600201"/>
            <a:ext cx="4030276" cy="446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612606" y="3009900"/>
            <a:ext cx="202407" cy="451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53150" y="4014716"/>
            <a:ext cx="228600" cy="643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86431" y="3961376"/>
            <a:ext cx="609601" cy="54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25440" y="3934762"/>
            <a:ext cx="288534" cy="625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27520" y="2756848"/>
            <a:ext cx="363711" cy="665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84856" y="2828650"/>
            <a:ext cx="392430" cy="7146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569707" y="3983759"/>
            <a:ext cx="299956" cy="6530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07931" y="3961376"/>
            <a:ext cx="238125" cy="6225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09375" y="3884756"/>
            <a:ext cx="617769" cy="5062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462588" y="3036094"/>
            <a:ext cx="187586" cy="4251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"/>
          <p:cNvSpPr txBox="1">
            <a:spLocks/>
          </p:cNvSpPr>
          <p:nvPr/>
        </p:nvSpPr>
        <p:spPr>
          <a:xfrm>
            <a:off x="352614" y="2273656"/>
            <a:ext cx="3741714" cy="2514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0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Broadcast/multicast/unknown unicast traffic </a:t>
            </a:r>
            <a:r>
              <a:rPr lang="en-US" dirty="0" smtClean="0"/>
              <a:t>received from </a:t>
            </a:r>
            <a:r>
              <a:rPr lang="en-US" dirty="0"/>
              <a:t>one node </a:t>
            </a:r>
            <a:r>
              <a:rPr lang="en-US" dirty="0" smtClean="0"/>
              <a:t> are </a:t>
            </a:r>
            <a:r>
              <a:rPr lang="en-US" dirty="0" smtClean="0"/>
              <a:t>forwarded to </a:t>
            </a:r>
            <a:r>
              <a:rPr lang="en-US" dirty="0" smtClean="0"/>
              <a:t>all other nodes in the </a:t>
            </a:r>
            <a:r>
              <a:rPr lang="en-US" dirty="0" smtClean="0"/>
              <a:t>network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end node must use processor power </a:t>
            </a:r>
            <a:r>
              <a:rPr lang="en-US" dirty="0" smtClean="0"/>
              <a:t>to discard unwanted traffic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19500" cy="665328"/>
          </a:xfrm>
        </p:spPr>
        <p:txBody>
          <a:bodyPr/>
          <a:lstStyle/>
          <a:p>
            <a:r>
              <a:rPr lang="en-US" dirty="0" smtClean="0"/>
              <a:t>Network with VLANs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– 802.1q protocol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3" y="1600201"/>
            <a:ext cx="4030276" cy="446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612606" y="3009900"/>
            <a:ext cx="202407" cy="451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86431" y="3961376"/>
            <a:ext cx="609601" cy="54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25440" y="3934762"/>
            <a:ext cx="288534" cy="625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84856" y="2828650"/>
            <a:ext cx="392430" cy="7146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07931" y="3961376"/>
            <a:ext cx="238125" cy="6225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09375" y="3884756"/>
            <a:ext cx="617769" cy="5062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"/>
          <p:cNvSpPr txBox="1">
            <a:spLocks/>
          </p:cNvSpPr>
          <p:nvPr/>
        </p:nvSpPr>
        <p:spPr>
          <a:xfrm>
            <a:off x="352614" y="2273655"/>
            <a:ext cx="3724086" cy="340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0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dirty="0" smtClean="0">
                <a:solidFill>
                  <a:srgbClr val="474746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Broadcast/multicast/unknown unicast traffic </a:t>
            </a:r>
            <a:r>
              <a:rPr lang="en-US" dirty="0" smtClean="0"/>
              <a:t>received from </a:t>
            </a:r>
            <a:r>
              <a:rPr lang="en-US" dirty="0"/>
              <a:t>one node  are </a:t>
            </a:r>
            <a:r>
              <a:rPr lang="en-US" dirty="0" smtClean="0"/>
              <a:t>forwarded only </a:t>
            </a:r>
            <a:r>
              <a:rPr lang="en-US" dirty="0" smtClean="0"/>
              <a:t>to the end nodes belonging to the same </a:t>
            </a:r>
            <a:r>
              <a:rPr lang="en-US" dirty="0" smtClean="0"/>
              <a:t>VLAN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An end node only receives traffic only from the VLAN that   </a:t>
            </a:r>
            <a:r>
              <a:rPr lang="en-US" dirty="0" smtClean="0"/>
              <a:t>the </a:t>
            </a:r>
            <a:r>
              <a:rPr lang="en-US" dirty="0" smtClean="0"/>
              <a:t>end node belongs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81900" cy="2717800"/>
          </a:xfrm>
        </p:spPr>
        <p:txBody>
          <a:bodyPr>
            <a:normAutofit/>
          </a:bodyPr>
          <a:lstStyle/>
          <a:p>
            <a:r>
              <a:rPr lang="en-US" dirty="0" smtClean="0"/>
              <a:t>Dynamic VLAN - how </a:t>
            </a:r>
            <a:r>
              <a:rPr lang="en-US" dirty="0" smtClean="0"/>
              <a:t>does it </a:t>
            </a:r>
            <a:r>
              <a:rPr lang="en-US" dirty="0" smtClean="0"/>
              <a:t>work?</a:t>
            </a:r>
            <a:endParaRPr lang="en-US" dirty="0" smtClean="0"/>
          </a:p>
          <a:p>
            <a:pPr lvl="1"/>
            <a:r>
              <a:rPr lang="en-US" dirty="0" smtClean="0"/>
              <a:t>A switch ACCESS port </a:t>
            </a:r>
            <a:r>
              <a:rPr lang="en-US" dirty="0" smtClean="0"/>
              <a:t>is a port that </a:t>
            </a:r>
            <a:r>
              <a:rPr lang="en-US" dirty="0" smtClean="0"/>
              <a:t>is connected to an end node </a:t>
            </a:r>
            <a:r>
              <a:rPr lang="en-US" dirty="0" smtClean="0"/>
              <a:t>and an </a:t>
            </a:r>
            <a:r>
              <a:rPr lang="en-US" dirty="0" smtClean="0"/>
              <a:t>1QTRUNK </a:t>
            </a:r>
            <a:r>
              <a:rPr lang="en-US" dirty="0" smtClean="0"/>
              <a:t>port is a port that </a:t>
            </a:r>
            <a:r>
              <a:rPr lang="en-US" dirty="0" smtClean="0"/>
              <a:t>is connected to another </a:t>
            </a:r>
            <a:r>
              <a:rPr lang="en-US" dirty="0" smtClean="0"/>
              <a:t>network </a:t>
            </a:r>
            <a:r>
              <a:rPr lang="en-US" dirty="0" smtClean="0"/>
              <a:t>element supporting the IEEE 802.1Q protocol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VLAN tag </a:t>
            </a:r>
            <a:r>
              <a:rPr lang="en-US" dirty="0" smtClean="0"/>
              <a:t>is inserted </a:t>
            </a:r>
            <a:r>
              <a:rPr lang="en-US" dirty="0" smtClean="0"/>
              <a:t>in the Ethern</a:t>
            </a:r>
            <a:r>
              <a:rPr lang="en-US" dirty="0" smtClean="0"/>
              <a:t>et frame on </a:t>
            </a:r>
            <a:r>
              <a:rPr lang="en-US" dirty="0" smtClean="0"/>
              <a:t>ingress </a:t>
            </a:r>
            <a:r>
              <a:rPr lang="en-US" dirty="0" smtClean="0"/>
              <a:t>and removed at egress if the port is an </a:t>
            </a:r>
            <a:r>
              <a:rPr lang="en-US" dirty="0" smtClean="0"/>
              <a:t>ACCESS port, while the VLAN tag is kept if the port is an IQTRUNK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 – </a:t>
            </a:r>
            <a:r>
              <a:rPr lang="en-US" dirty="0" smtClean="0"/>
              <a:t>IEEE 802.1Q </a:t>
            </a:r>
            <a:r>
              <a:rPr lang="en-US" dirty="0"/>
              <a:t>protocol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9" y="4136934"/>
            <a:ext cx="827149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82700"/>
            <a:ext cx="8138560" cy="4775199"/>
          </a:xfrm>
        </p:spPr>
        <p:txBody>
          <a:bodyPr>
            <a:normAutofit/>
          </a:bodyPr>
          <a:lstStyle/>
          <a:p>
            <a:r>
              <a:rPr lang="en-US" dirty="0" smtClean="0"/>
              <a:t>GVRP stands </a:t>
            </a:r>
            <a:r>
              <a:rPr lang="en-US" dirty="0"/>
              <a:t>for Generic </a:t>
            </a:r>
            <a:r>
              <a:rPr lang="en-US" dirty="0" smtClean="0"/>
              <a:t>VLAN </a:t>
            </a:r>
            <a:r>
              <a:rPr lang="en-US" dirty="0"/>
              <a:t>Registration </a:t>
            </a:r>
            <a:r>
              <a:rPr lang="en-US" dirty="0" smtClean="0"/>
              <a:t>Protocol and is a mechanism used by the network element to learn the VLAN </a:t>
            </a:r>
            <a:r>
              <a:rPr lang="en-US" dirty="0" smtClean="0"/>
              <a:t>topology via 1QTRUNK ports.</a:t>
            </a:r>
            <a:endParaRPr lang="en-US" dirty="0" smtClean="0"/>
          </a:p>
          <a:p>
            <a:r>
              <a:rPr lang="en-US" dirty="0" smtClean="0"/>
              <a:t>GVRP is used to register and de-register </a:t>
            </a:r>
            <a:r>
              <a:rPr lang="en-US" dirty="0"/>
              <a:t>VLAN attributes automatically </a:t>
            </a:r>
            <a:r>
              <a:rPr lang="en-US" dirty="0" smtClean="0"/>
              <a:t>per port</a:t>
            </a:r>
            <a:endParaRPr lang="en-US" dirty="0" smtClean="0"/>
          </a:p>
          <a:p>
            <a:r>
              <a:rPr lang="en-US" dirty="0" smtClean="0"/>
              <a:t>IEEE 802.1Q aware network nodes exchange VLAN information </a:t>
            </a:r>
            <a:r>
              <a:rPr lang="en-US" dirty="0"/>
              <a:t>by </a:t>
            </a:r>
            <a:r>
              <a:rPr lang="en-US" dirty="0" smtClean="0"/>
              <a:t>sending: </a:t>
            </a:r>
            <a:r>
              <a:rPr lang="en-US" dirty="0" smtClean="0"/>
              <a:t>join</a:t>
            </a:r>
            <a:r>
              <a:rPr lang="en-US" dirty="0"/>
              <a:t>, leave, and </a:t>
            </a:r>
            <a:r>
              <a:rPr lang="en-US" dirty="0"/>
              <a:t>l</a:t>
            </a:r>
            <a:r>
              <a:rPr lang="en-US" dirty="0" smtClean="0"/>
              <a:t>eave all messages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VLAN or GVRP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8239" y="1320800"/>
            <a:ext cx="8138560" cy="2832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switch port </a:t>
            </a:r>
            <a:r>
              <a:rPr lang="en-US" dirty="0" smtClean="0"/>
              <a:t>connected to </a:t>
            </a:r>
            <a:r>
              <a:rPr lang="en-US" dirty="0" smtClean="0"/>
              <a:t>an end node (an ACCESS ports) need </a:t>
            </a:r>
            <a:r>
              <a:rPr lang="en-US" dirty="0" smtClean="0"/>
              <a:t>to be assigned </a:t>
            </a:r>
            <a:r>
              <a:rPr lang="en-US" dirty="0" smtClean="0"/>
              <a:t>a VLAN id.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VLAN or GVRP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7" y="2501901"/>
            <a:ext cx="5753220" cy="417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672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Visio</vt:lpstr>
      <vt:lpstr>PowerPoint Presentation</vt:lpstr>
      <vt:lpstr>FTI networks</vt:lpstr>
      <vt:lpstr>OSI model – Packet Filtering by Layer</vt:lpstr>
      <vt:lpstr>VLAN – 802.1q protocol</vt:lpstr>
      <vt:lpstr>VLAN – 802.1q protocol</vt:lpstr>
      <vt:lpstr>VLAN – 802.1q protocol</vt:lpstr>
      <vt:lpstr>VLAN – IEEE 802.1Q protocol</vt:lpstr>
      <vt:lpstr>Dynamic VLAN or GVRP</vt:lpstr>
      <vt:lpstr>Dynamic VLAN or GVRP</vt:lpstr>
      <vt:lpstr>IP filtering</vt:lpstr>
      <vt:lpstr>IP filtering</vt:lpstr>
      <vt:lpstr>Static IP filtering</vt:lpstr>
      <vt:lpstr>Dynamic IP filtering - IGMP</vt:lpstr>
      <vt:lpstr>IP filtering - Static Vs Dynamic</vt:lpstr>
      <vt:lpstr>UDP Filtering</vt:lpstr>
      <vt:lpstr>Conclusion</vt:lpstr>
    </vt:vector>
  </TitlesOfParts>
  <Company>Chris Hanchey: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Hanchey</dc:creator>
  <cp:lastModifiedBy>Oeyvind</cp:lastModifiedBy>
  <cp:revision>71</cp:revision>
  <dcterms:created xsi:type="dcterms:W3CDTF">2014-05-02T19:21:24Z</dcterms:created>
  <dcterms:modified xsi:type="dcterms:W3CDTF">2014-05-30T16:10:52Z</dcterms:modified>
</cp:coreProperties>
</file>